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2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663E45-163D-4990-A846-30B74D2D96CF}" v="1" dt="2023-03-21T14:07:43.503"/>
    <p1510:client id="{0CA9C295-98BE-45AD-B8AA-9DC85F73F108}" v="127" dt="2023-03-21T13:01:17.4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/>
              <a:t>Out of 107 attendees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  <c:perspective val="5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4190820835798048E-2"/>
          <c:y val="8.3693208876937E-2"/>
          <c:w val="0.93518679610749622"/>
          <c:h val="0.7884750103793278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Attendees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2FB-4DB7-82A4-815A6F8C4D83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2FB-4DB7-82A4-815A6F8C4D83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50800">
                <a:solidFill>
                  <a:schemeClr val="lt1"/>
                </a:solidFill>
              </a:ln>
              <a:effectLst/>
              <a:sp3d contourW="508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2FB-4DB7-82A4-815A6F8C4D8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Been before</c:v>
                </c:pt>
                <c:pt idx="1">
                  <c:v>New to events</c:v>
                </c:pt>
                <c:pt idx="2">
                  <c:v>CP Members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48</c:v>
                </c:pt>
                <c:pt idx="1">
                  <c:v>59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EC-4DAF-8852-B64DC28C86B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Themes of</a:t>
            </a:r>
            <a:r>
              <a:rPr lang="en-GB" baseline="0" dirty="0"/>
              <a:t> some of the questions and statements</a:t>
            </a:r>
            <a:endParaRPr lang="en-GB" dirty="0"/>
          </a:p>
        </c:rich>
      </c:tx>
      <c:layout>
        <c:manualLayout>
          <c:xMode val="edge"/>
          <c:yMode val="edge"/>
          <c:x val="0.21757812500000001"/>
          <c:y val="1.87499988465797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Thornhill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Environment</c:v>
                </c:pt>
                <c:pt idx="1">
                  <c:v>Waste</c:v>
                </c:pt>
                <c:pt idx="2">
                  <c:v>Siting</c:v>
                </c:pt>
                <c:pt idx="3">
                  <c:v>Near Surface Disposal</c:v>
                </c:pt>
                <c:pt idx="4">
                  <c:v>Geology</c:v>
                </c:pt>
                <c:pt idx="5">
                  <c:v>Partnership</c:v>
                </c:pt>
                <c:pt idx="6">
                  <c:v>Safety</c:v>
                </c:pt>
                <c:pt idx="7">
                  <c:v>Transport</c:v>
                </c:pt>
                <c:pt idx="8">
                  <c:v>Engineering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</c:v>
                </c:pt>
                <c:pt idx="1">
                  <c:v>5</c:v>
                </c:pt>
                <c:pt idx="2">
                  <c:v>6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6</c:v>
                </c:pt>
                <c:pt idx="8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1E-4363-82E6-ED8D1B9D441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Gosforth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Environment</c:v>
                </c:pt>
                <c:pt idx="1">
                  <c:v>Waste</c:v>
                </c:pt>
                <c:pt idx="2">
                  <c:v>Siting</c:v>
                </c:pt>
                <c:pt idx="3">
                  <c:v>Near Surface Disposal</c:v>
                </c:pt>
                <c:pt idx="4">
                  <c:v>Geology</c:v>
                </c:pt>
                <c:pt idx="5">
                  <c:v>Partnership</c:v>
                </c:pt>
                <c:pt idx="6">
                  <c:v>Safety</c:v>
                </c:pt>
                <c:pt idx="7">
                  <c:v>Transport</c:v>
                </c:pt>
                <c:pt idx="8">
                  <c:v>Engineering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2</c:v>
                </c:pt>
                <c:pt idx="1">
                  <c:v>5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  <c:pt idx="5">
                  <c:v>4</c:v>
                </c:pt>
                <c:pt idx="6">
                  <c:v>1</c:v>
                </c:pt>
                <c:pt idx="7">
                  <c:v>2</c:v>
                </c:pt>
                <c:pt idx="8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1E-4363-82E6-ED8D1B9D441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Seascale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Environment</c:v>
                </c:pt>
                <c:pt idx="1">
                  <c:v>Waste</c:v>
                </c:pt>
                <c:pt idx="2">
                  <c:v>Siting</c:v>
                </c:pt>
                <c:pt idx="3">
                  <c:v>Near Surface Disposal</c:v>
                </c:pt>
                <c:pt idx="4">
                  <c:v>Geology</c:v>
                </c:pt>
                <c:pt idx="5">
                  <c:v>Partnership</c:v>
                </c:pt>
                <c:pt idx="6">
                  <c:v>Safety</c:v>
                </c:pt>
                <c:pt idx="7">
                  <c:v>Transport</c:v>
                </c:pt>
                <c:pt idx="8">
                  <c:v>Engineering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5</c:v>
                </c:pt>
                <c:pt idx="1">
                  <c:v>10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</c:v>
                </c:pt>
                <c:pt idx="6">
                  <c:v>2</c:v>
                </c:pt>
                <c:pt idx="7">
                  <c:v>3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1E-4363-82E6-ED8D1B9D441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Drigg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Environment</c:v>
                </c:pt>
                <c:pt idx="1">
                  <c:v>Waste</c:v>
                </c:pt>
                <c:pt idx="2">
                  <c:v>Siting</c:v>
                </c:pt>
                <c:pt idx="3">
                  <c:v>Near Surface Disposal</c:v>
                </c:pt>
                <c:pt idx="4">
                  <c:v>Geology</c:v>
                </c:pt>
                <c:pt idx="5">
                  <c:v>Partnership</c:v>
                </c:pt>
                <c:pt idx="6">
                  <c:v>Safety</c:v>
                </c:pt>
                <c:pt idx="7">
                  <c:v>Transport</c:v>
                </c:pt>
                <c:pt idx="8">
                  <c:v>Engineering</c:v>
                </c:pt>
              </c:strCache>
            </c:strRef>
          </c:cat>
          <c:val>
            <c:numRef>
              <c:f>Sheet1!$E$2:$E$10</c:f>
              <c:numCache>
                <c:formatCode>General</c:formatCode>
                <c:ptCount val="9"/>
                <c:pt idx="0">
                  <c:v>2</c:v>
                </c:pt>
                <c:pt idx="1">
                  <c:v>9</c:v>
                </c:pt>
                <c:pt idx="2">
                  <c:v>4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2</c:v>
                </c:pt>
                <c:pt idx="7">
                  <c:v>4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1E-4363-82E6-ED8D1B9D44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4681608"/>
        <c:axId val="494681936"/>
      </c:barChart>
      <c:catAx>
        <c:axId val="494681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4681936"/>
        <c:crosses val="autoZero"/>
        <c:auto val="1"/>
        <c:lblAlgn val="ctr"/>
        <c:lblOffset val="100"/>
        <c:noMultiLvlLbl val="0"/>
      </c:catAx>
      <c:valAx>
        <c:axId val="494681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4681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D895A-C30A-A69D-D27A-7A13C1A6C2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33DA8C-AEEA-0BB2-FF4B-E5BCF715F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BF7D7-D7E1-061F-04A1-7CE64293A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35E8-3EE8-4519-8B7C-F847ABA1223E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4D8B9-4927-B54C-D106-8E3125E11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D9551-FCBC-8BB7-981A-D333F3D2E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0B79-541D-4386-889F-A2BCD2E20E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342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B9EF4-59E4-AE52-157E-17941A789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4426E6-8014-BE18-735D-2C0C43EBEF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A8B83-4367-131A-63BF-A7C767380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35E8-3EE8-4519-8B7C-F847ABA1223E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A73FE-1274-C825-3A29-B9163FF32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14B53-E981-193A-F90C-974B31063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0B79-541D-4386-889F-A2BCD2E20E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193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E2B818-604E-6216-6C44-B411BEEBFF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B319EE-4EE9-1EE2-24B1-2AC5363651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35CC1-A496-F0B0-1C59-36201E300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35E8-3EE8-4519-8B7C-F847ABA1223E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B1582-272C-C6AB-5C3A-1334CD425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DDEC1-D5E2-BD93-78F3-F4F72AB41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0B79-541D-4386-889F-A2BCD2E20E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57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19BFD-EC9E-4E1A-D282-8035600FE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538F5-3C80-93CF-4E00-05DBDC7B3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6C262F-0B86-E223-80C1-B9FE21430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35E8-3EE8-4519-8B7C-F847ABA1223E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B9874-DC22-B90C-C5BA-EAD8E5351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74E13-63AB-8A6E-6A88-92591861D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0B79-541D-4386-889F-A2BCD2E20E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739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F6C33-B057-7FC7-5EA3-181B2224B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10DAE4-A6E7-F441-F81B-FA017DC4AB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11A6DD-17EB-27F3-ABDE-83090273A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35E8-3EE8-4519-8B7C-F847ABA1223E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EE056-9792-7218-89F1-3CF845443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B22E0-2C6C-59F3-81D0-1C6E58898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0B79-541D-4386-889F-A2BCD2E20E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61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9E244-AD06-34E8-B19D-D6BE18AF0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8F030-823C-6A56-DADB-1393CCB524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3C2242-87A1-9F8E-518E-C706806FE2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4458AA-16FF-1780-EB70-6AA54BD6E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35E8-3EE8-4519-8B7C-F847ABA1223E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429B38-F611-466D-C5A0-1D6253E2A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5AA14-12A3-134A-11E7-F55953F6C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0B79-541D-4386-889F-A2BCD2E20E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44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4D705-28AA-A05C-36E4-C08F48CB6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ACAF3E-E3AA-321B-2620-EF7DDE4580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D3F29A-4DFE-A7A7-6423-CE77D473EB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A8C54B-3FB1-5EB8-61C9-C1A58CD8E3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4422E2-7680-19B7-B146-3EFD32454C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5D612F-69F6-D861-10E4-7A18D02ED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35E8-3EE8-4519-8B7C-F847ABA1223E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5D6756-CD7A-5D02-57C7-329111665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66993B-E3CB-93E0-EB89-69435835C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0B79-541D-4386-889F-A2BCD2E20E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113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D46C1-0D6A-3330-4540-A745E3E2B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960DA4-9D7C-CB11-8441-46E236D73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35E8-3EE8-4519-8B7C-F847ABA1223E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1FF573-9C93-DA1C-9A03-0DAD8E532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CE49E4-77E9-D065-8E13-3429998AA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0B79-541D-4386-889F-A2BCD2E20E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735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385204-40BB-8D72-4D5C-3C48102F3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35E8-3EE8-4519-8B7C-F847ABA1223E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1C3C7F-5DD2-BCD6-610A-F17C4233A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5DE95-2900-4921-4116-621CFD2FF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0B79-541D-4386-889F-A2BCD2E20E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084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283EC-C57F-5D55-B620-E7B9B58EE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DE273-D933-01F2-42D7-FEB381FDE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4E98C1-F322-B451-FE08-D1CC36CCCF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B475C4-C2D4-CE87-8694-256AA7A2A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35E8-3EE8-4519-8B7C-F847ABA1223E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9CC0A7-2E8E-D3F2-5857-B1419FB18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2A8609-D1B8-0BA7-3321-3E7EB62F7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0B79-541D-4386-889F-A2BCD2E20E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2080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301CA-57DA-958E-4030-E019EF33B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D8CF50-F46D-999A-7C8A-3B72E62FDB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2228A2-A165-997B-6AE7-89976976E0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C16C6D-B882-568F-47B7-B560F78B6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35E8-3EE8-4519-8B7C-F847ABA1223E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29658E-DEB8-F70C-AEA9-73651E5EF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119E7-87E5-962A-7EBE-65FD655DB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50B79-541D-4386-889F-A2BCD2E20E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062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37000">
              <a:schemeClr val="accent6">
                <a:lumMod val="20000"/>
                <a:lumOff val="80000"/>
              </a:schemeClr>
            </a:gs>
            <a:gs pos="84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BE08BF-FF2D-A999-7F4A-A652FDA89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617895-0BAE-E885-1728-208C2419D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90029-20FB-2FDE-F400-9157958B4E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935E8-3EE8-4519-8B7C-F847ABA1223E}" type="datetimeFigureOut">
              <a:rPr lang="en-GB" smtClean="0"/>
              <a:t>21/03/2023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38F00-51C4-F52D-40B8-41761712FA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036C0-20D3-0A44-31CE-43DA819416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50B79-541D-4386-889F-A2BCD2E20E7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MSIPCMContentMarking" descr="{&quot;HashCode&quot;:-1264847310,&quot;Placement&quot;:&quot;Footer&quot;,&quot;Top&quot;:519.343,&quot;Left&quot;:451.105438,&quot;SlideWidth&quot;:960,&quot;SlideHeight&quot;:540}">
            <a:extLst>
              <a:ext uri="{FF2B5EF4-FFF2-40B4-BE49-F238E27FC236}">
                <a16:creationId xmlns:a16="http://schemas.microsoft.com/office/drawing/2014/main" id="{F9876A85-E806-F3D1-6429-C2A86A8AE857}"/>
              </a:ext>
            </a:extLst>
          </p:cNvPr>
          <p:cNvSpPr txBox="1"/>
          <p:nvPr userDrawn="1"/>
        </p:nvSpPr>
        <p:spPr>
          <a:xfrm>
            <a:off x="5729039" y="6595656"/>
            <a:ext cx="73392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  <p:sp>
        <p:nvSpPr>
          <p:cNvPr id="8" name="MSIPCMContentMarking" descr="{&quot;HashCode&quot;:-1288984879,&quot;Placement&quot;:&quot;Header&quot;,&quot;Top&quot;:0.0,&quot;Left&quot;:451.105438,&quot;SlideWidth&quot;:960,&quot;SlideHeight&quot;:540}">
            <a:extLst>
              <a:ext uri="{FF2B5EF4-FFF2-40B4-BE49-F238E27FC236}">
                <a16:creationId xmlns:a16="http://schemas.microsoft.com/office/drawing/2014/main" id="{678CBF82-2936-4DD0-F78C-C669D8C2DA71}"/>
              </a:ext>
            </a:extLst>
          </p:cNvPr>
          <p:cNvSpPr txBox="1"/>
          <p:nvPr userDrawn="1"/>
        </p:nvSpPr>
        <p:spPr>
          <a:xfrm>
            <a:off x="5729039" y="0"/>
            <a:ext cx="733923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4159949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6651B3B-2F8A-4E48-BEA0-5D35421CE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4" descr="Text&#10;&#10;Description automatically generated with low confidence">
            <a:extLst>
              <a:ext uri="{FF2B5EF4-FFF2-40B4-BE49-F238E27FC236}">
                <a16:creationId xmlns:a16="http://schemas.microsoft.com/office/drawing/2014/main" id="{E5E8319B-1F91-4A5F-8E4E-9721A66B89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772693"/>
            <a:ext cx="6278851" cy="1334256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112839B5-6527-4FE1-B5CA-71D5FFC47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752927"/>
            <a:ext cx="7566298" cy="8229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, table, dining table&#10;&#10;Description automatically generated">
            <a:extLst>
              <a:ext uri="{FF2B5EF4-FFF2-40B4-BE49-F238E27FC236}">
                <a16:creationId xmlns:a16="http://schemas.microsoft.com/office/drawing/2014/main" id="{DFF7B14D-A1D7-F34A-C878-7129C34548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045" y="3085154"/>
            <a:ext cx="5447481" cy="3527244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E12D8E2-6088-4997-A8C6-1794DA9E1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813" y="0"/>
            <a:ext cx="82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group of women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4454782B-9FFA-5E59-46AE-027F0BA87C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9" r="8167" b="4"/>
          <a:stretch/>
        </p:blipFill>
        <p:spPr>
          <a:xfrm>
            <a:off x="8145724" y="340937"/>
            <a:ext cx="3666287" cy="3200319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FAF10F47-1605-47C5-AE58-9062909AD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299" y="3862989"/>
            <a:ext cx="4625702" cy="822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0831FB0-BDE2-0368-9728-A3CBAB075D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882" y="4383763"/>
            <a:ext cx="3207969" cy="213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866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A978A0-F774-2420-79DE-2D7AA3705C1A}"/>
              </a:ext>
            </a:extLst>
          </p:cNvPr>
          <p:cNvSpPr txBox="1"/>
          <p:nvPr/>
        </p:nvSpPr>
        <p:spPr>
          <a:xfrm>
            <a:off x="716942" y="988236"/>
            <a:ext cx="10758115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u="sng" dirty="0"/>
              <a:t>Summary</a:t>
            </a:r>
          </a:p>
          <a:p>
            <a:pPr algn="ctr"/>
            <a:endParaRPr lang="en-GB" sz="3200" u="sng" dirty="0"/>
          </a:p>
          <a:p>
            <a:r>
              <a:rPr lang="en-GB" sz="3200" dirty="0"/>
              <a:t>The Mid Copeland GDF Community Partnership held four exhibitions in Thornhill, Gosforth, Seascale and </a:t>
            </a:r>
            <a:r>
              <a:rPr lang="en-GB" sz="3200" dirty="0" err="1"/>
              <a:t>Drigg</a:t>
            </a:r>
            <a:r>
              <a:rPr lang="en-GB" sz="3200" dirty="0"/>
              <a:t> between 10</a:t>
            </a:r>
            <a:r>
              <a:rPr lang="en-GB" sz="3200" baseline="30000" dirty="0"/>
              <a:t>th</a:t>
            </a:r>
            <a:r>
              <a:rPr lang="en-GB" sz="3200" dirty="0"/>
              <a:t> March – 18</a:t>
            </a:r>
            <a:r>
              <a:rPr lang="en-GB" sz="3200" baseline="30000" dirty="0"/>
              <a:t>th</a:t>
            </a:r>
            <a:r>
              <a:rPr lang="en-GB" sz="3200" dirty="0"/>
              <a:t> March 2023.</a:t>
            </a:r>
          </a:p>
          <a:p>
            <a:endParaRPr lang="en-GB" sz="3200" dirty="0"/>
          </a:p>
          <a:p>
            <a:r>
              <a:rPr lang="en-GB" sz="3200" dirty="0"/>
              <a:t>107 people attended the events, with the community engagement team and subject matter experts responding to 94 questions and noting 52 statements and concerns from attendees.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C01F3A5-A033-BA72-B1DA-F6BBB9C44CB5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08" y="348264"/>
            <a:ext cx="3231621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11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759F016-77D3-DB8E-28B6-DD024C332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176" y="922350"/>
            <a:ext cx="4310850" cy="1135049"/>
          </a:xfrm>
          <a:solidFill>
            <a:srgbClr val="92D050"/>
          </a:solidFill>
        </p:spPr>
        <p:txBody>
          <a:bodyPr/>
          <a:lstStyle/>
          <a:p>
            <a:r>
              <a:rPr lang="en-GB" dirty="0"/>
              <a:t>Exhibitions held on the following dates:-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6779B3-3104-F41D-F991-E602006F59A0}"/>
              </a:ext>
            </a:extLst>
          </p:cNvPr>
          <p:cNvSpPr txBox="1"/>
          <p:nvPr/>
        </p:nvSpPr>
        <p:spPr>
          <a:xfrm>
            <a:off x="461175" y="2195499"/>
            <a:ext cx="54466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Friday 10</a:t>
            </a:r>
            <a:r>
              <a:rPr lang="en-GB" baseline="30000" dirty="0"/>
              <a:t>th</a:t>
            </a:r>
            <a:r>
              <a:rPr lang="en-GB" dirty="0"/>
              <a:t> March 2023 – Thornhill Social Club</a:t>
            </a:r>
          </a:p>
          <a:p>
            <a:r>
              <a:rPr lang="en-GB" dirty="0"/>
              <a:t>Total attendees: 22	   (New: 13)    CP Members: 6</a:t>
            </a:r>
          </a:p>
          <a:p>
            <a:endParaRPr lang="en-GB" dirty="0"/>
          </a:p>
          <a:p>
            <a:r>
              <a:rPr lang="en-GB" dirty="0"/>
              <a:t>Saturday 11</a:t>
            </a:r>
            <a:r>
              <a:rPr lang="en-GB" baseline="30000" dirty="0"/>
              <a:t>th</a:t>
            </a:r>
            <a:r>
              <a:rPr lang="en-GB" dirty="0"/>
              <a:t> March 2023 – Gosforth Public Hall</a:t>
            </a:r>
          </a:p>
          <a:p>
            <a:r>
              <a:rPr lang="en-GB" dirty="0"/>
              <a:t>Total attendees: 39    (New: 29)    CP Members: 3</a:t>
            </a:r>
          </a:p>
          <a:p>
            <a:endParaRPr lang="en-GB" dirty="0"/>
          </a:p>
          <a:p>
            <a:r>
              <a:rPr lang="en-GB" dirty="0"/>
              <a:t>Friday 17</a:t>
            </a:r>
            <a:r>
              <a:rPr lang="en-GB" baseline="30000" dirty="0"/>
              <a:t>th</a:t>
            </a:r>
            <a:r>
              <a:rPr lang="en-GB" dirty="0"/>
              <a:t> March 2023 – Windscale Club, Seascale</a:t>
            </a:r>
          </a:p>
          <a:p>
            <a:r>
              <a:rPr lang="en-GB" dirty="0"/>
              <a:t>Total attendees: 22    (New: 7)      CP Members: 2	</a:t>
            </a:r>
          </a:p>
          <a:p>
            <a:endParaRPr lang="en-GB" dirty="0"/>
          </a:p>
          <a:p>
            <a:r>
              <a:rPr lang="en-GB" dirty="0"/>
              <a:t>Saturday 18</a:t>
            </a:r>
            <a:r>
              <a:rPr lang="en-GB" baseline="30000" dirty="0"/>
              <a:t>th</a:t>
            </a:r>
            <a:r>
              <a:rPr lang="en-GB" dirty="0"/>
              <a:t> March 2023 – </a:t>
            </a:r>
            <a:r>
              <a:rPr lang="en-GB" dirty="0" err="1"/>
              <a:t>Drigg</a:t>
            </a:r>
            <a:r>
              <a:rPr lang="en-GB" dirty="0"/>
              <a:t> &amp; Carleton Village Hall</a:t>
            </a:r>
          </a:p>
          <a:p>
            <a:r>
              <a:rPr lang="en-GB" dirty="0"/>
              <a:t>Total attendees: 24    (New: 10)    CP Members: 1</a:t>
            </a: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E0BD1787-0375-C192-EE12-EC857A8E6DB8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766" y="6174000"/>
            <a:ext cx="3231621" cy="684000"/>
          </a:xfrm>
          <a:prstGeom prst="rect">
            <a:avLst/>
          </a:prstGeom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CCA935C-57A0-3CA0-D429-10A69919C0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2518332"/>
              </p:ext>
            </p:extLst>
          </p:nvPr>
        </p:nvGraphicFramePr>
        <p:xfrm>
          <a:off x="6782266" y="519961"/>
          <a:ext cx="4310850" cy="4814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0364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D966D84-5FB0-9D22-46AB-E17DE75FF1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938199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5343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4DEBA47-5634-B130-E6F6-FAAAF0D7A7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" r="1" b="827"/>
          <a:stretch/>
        </p:blipFill>
        <p:spPr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</p:spPr>
      </p:pic>
      <p:pic>
        <p:nvPicPr>
          <p:cNvPr id="21" name="Picture 20" descr="A person holding a camera&#10;&#10;Description automatically generated with low confidence">
            <a:extLst>
              <a:ext uri="{FF2B5EF4-FFF2-40B4-BE49-F238E27FC236}">
                <a16:creationId xmlns:a16="http://schemas.microsoft.com/office/drawing/2014/main" id="{216787DE-6C14-9857-FE2B-08D5530244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5" r="10463"/>
          <a:stretch/>
        </p:blipFill>
        <p:spPr>
          <a:xfrm>
            <a:off x="20" y="4069976"/>
            <a:ext cx="3535311" cy="2788023"/>
          </a:xfrm>
          <a:prstGeom prst="rect">
            <a:avLst/>
          </a:prstGeom>
        </p:spPr>
      </p:pic>
      <p:pic>
        <p:nvPicPr>
          <p:cNvPr id="17" name="Picture 16" descr="A group of people playing a board game&#10;&#10;Description automatically generated with medium confidence">
            <a:extLst>
              <a:ext uri="{FF2B5EF4-FFF2-40B4-BE49-F238E27FC236}">
                <a16:creationId xmlns:a16="http://schemas.microsoft.com/office/drawing/2014/main" id="{A08A50E1-9A4B-E6BC-119A-5D0BC4D70D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8" r="3758"/>
          <a:stretch/>
        </p:blipFill>
        <p:spPr>
          <a:xfrm>
            <a:off x="3696199" y="3257176"/>
            <a:ext cx="4789093" cy="3600824"/>
          </a:xfrm>
          <a:prstGeom prst="rect">
            <a:avLst/>
          </a:prstGeom>
        </p:spPr>
      </p:pic>
      <p:pic>
        <p:nvPicPr>
          <p:cNvPr id="19" name="Picture 18" descr="Two people looking at a map&#10;&#10;Description automatically generated with medium confidence">
            <a:extLst>
              <a:ext uri="{FF2B5EF4-FFF2-40B4-BE49-F238E27FC236}">
                <a16:creationId xmlns:a16="http://schemas.microsoft.com/office/drawing/2014/main" id="{77554106-FC7B-0232-1640-245699FD4C4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375"/>
          <a:stretch/>
        </p:blipFill>
        <p:spPr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pic>
        <p:nvPicPr>
          <p:cNvPr id="6" name="Picture 5" descr="A couple of women looking at a map on a table&#10;&#10;Description automatically generated with medium confidence">
            <a:extLst>
              <a:ext uri="{FF2B5EF4-FFF2-40B4-BE49-F238E27FC236}">
                <a16:creationId xmlns:a16="http://schemas.microsoft.com/office/drawing/2014/main" id="{E0129ECD-0099-3C24-139F-6F0040331C5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5" r="-3" b="-3"/>
          <a:stretch/>
        </p:blipFill>
        <p:spPr>
          <a:xfrm>
            <a:off x="8646161" y="4069976"/>
            <a:ext cx="3545840" cy="278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876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child&#10;&#10;Description automatically generated">
            <a:extLst>
              <a:ext uri="{FF2B5EF4-FFF2-40B4-BE49-F238E27FC236}">
                <a16:creationId xmlns:a16="http://schemas.microsoft.com/office/drawing/2014/main" id="{853AE387-5568-74B9-C830-A10C5AC030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2" r="-2" b="23516"/>
          <a:stretch/>
        </p:blipFill>
        <p:spPr>
          <a:xfrm>
            <a:off x="4493436" y="243"/>
            <a:ext cx="769856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6451640" y="0"/>
                </a:lnTo>
                <a:lnTo>
                  <a:pt x="6451640" y="479"/>
                </a:lnTo>
                <a:lnTo>
                  <a:pt x="7698564" y="479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8" name="Picture 7" descr="A person and person looking at a map&#10;&#10;Description automatically generated with medium confidence">
            <a:extLst>
              <a:ext uri="{FF2B5EF4-FFF2-40B4-BE49-F238E27FC236}">
                <a16:creationId xmlns:a16="http://schemas.microsoft.com/office/drawing/2014/main" id="{76890DC2-F469-E52F-CB17-AB65190283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4113"/>
          <a:stretch/>
        </p:blipFill>
        <p:spPr>
          <a:xfrm>
            <a:off x="20" y="10"/>
            <a:ext cx="5859777" cy="3346695"/>
          </a:xfrm>
          <a:custGeom>
            <a:avLst/>
            <a:gdLst/>
            <a:ahLst/>
            <a:cxnLst/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10" name="Picture 9" descr="Two people looking at a tablet&#10;&#10;Description automatically generated with low confidence">
            <a:extLst>
              <a:ext uri="{FF2B5EF4-FFF2-40B4-BE49-F238E27FC236}">
                <a16:creationId xmlns:a16="http://schemas.microsoft.com/office/drawing/2014/main" id="{C9BC0F35-9E17-B05C-FBF6-A8F9EEE3FB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5" r="2" b="2"/>
          <a:stretch/>
        </p:blipFill>
        <p:spPr>
          <a:xfrm>
            <a:off x="6350089" y="3511295"/>
            <a:ext cx="5841911" cy="3346705"/>
          </a:xfrm>
          <a:custGeom>
            <a:avLst/>
            <a:gdLst/>
            <a:ahLst/>
            <a:cxnLst/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6" name="Picture 5" descr="A picture containing text, person, indoor, ceiling&#10;&#10;Description automatically generated">
            <a:extLst>
              <a:ext uri="{FF2B5EF4-FFF2-40B4-BE49-F238E27FC236}">
                <a16:creationId xmlns:a16="http://schemas.microsoft.com/office/drawing/2014/main" id="{2C9F304E-150C-1D9A-A55C-409C588AA8F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29" r="-2" b="17108"/>
          <a:stretch/>
        </p:blipFill>
        <p:spPr>
          <a:xfrm>
            <a:off x="20" y="3511295"/>
            <a:ext cx="769854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0" y="0"/>
                </a:moveTo>
                <a:lnTo>
                  <a:pt x="7698564" y="0"/>
                </a:lnTo>
                <a:lnTo>
                  <a:pt x="6148601" y="3346705"/>
                </a:lnTo>
                <a:lnTo>
                  <a:pt x="6143024" y="3346705"/>
                </a:lnTo>
                <a:lnTo>
                  <a:pt x="5076796" y="3346705"/>
                </a:lnTo>
                <a:lnTo>
                  <a:pt x="1246924" y="3346705"/>
                </a:lnTo>
                <a:lnTo>
                  <a:pt x="1246924" y="3346226"/>
                </a:lnTo>
                <a:lnTo>
                  <a:pt x="0" y="334622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28437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163</Words>
  <Application>Microsoft Office PowerPoint</Application>
  <PresentationFormat>Widescreen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Exhibitions held on the following dates:-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Shepherd, Sue</dc:creator>
  <cp:lastModifiedBy>Shepherd, Sue</cp:lastModifiedBy>
  <cp:revision>4</cp:revision>
  <dcterms:created xsi:type="dcterms:W3CDTF">2023-03-13T09:01:16Z</dcterms:created>
  <dcterms:modified xsi:type="dcterms:W3CDTF">2023-03-21T14:12:20Z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b4c8e33-e9bd-4b03-9952-88e447410871_Enabled">
    <vt:lpwstr>true</vt:lpwstr>
  </property>
  <property fmtid="{D5CDD505-2E9C-101B-9397-08002B2CF9AE}" pid="3" name="MSIP_Label_4b4c8e33-e9bd-4b03-9952-88e447410871_SetDate">
    <vt:lpwstr>2023-03-21T13:37:06Z</vt:lpwstr>
  </property>
  <property fmtid="{D5CDD505-2E9C-101B-9397-08002B2CF9AE}" pid="4" name="MSIP_Label_4b4c8e33-e9bd-4b03-9952-88e447410871_Method">
    <vt:lpwstr>Privileged</vt:lpwstr>
  </property>
  <property fmtid="{D5CDD505-2E9C-101B-9397-08002B2CF9AE}" pid="5" name="MSIP_Label_4b4c8e33-e9bd-4b03-9952-88e447410871_Name">
    <vt:lpwstr>OFFICIAL</vt:lpwstr>
  </property>
  <property fmtid="{D5CDD505-2E9C-101B-9397-08002B2CF9AE}" pid="6" name="MSIP_Label_4b4c8e33-e9bd-4b03-9952-88e447410871_SiteId">
    <vt:lpwstr>ee032e7f-73e4-457a-a0c4-cfbe17e33ceb</vt:lpwstr>
  </property>
  <property fmtid="{D5CDD505-2E9C-101B-9397-08002B2CF9AE}" pid="7" name="MSIP_Label_4b4c8e33-e9bd-4b03-9952-88e447410871_ActionId">
    <vt:lpwstr>71bff67c-9573-48a9-a726-3a9769f0ffd0</vt:lpwstr>
  </property>
  <property fmtid="{D5CDD505-2E9C-101B-9397-08002B2CF9AE}" pid="8" name="MSIP_Label_4b4c8e33-e9bd-4b03-9952-88e447410871_ContentBits">
    <vt:lpwstr>3</vt:lpwstr>
  </property>
</Properties>
</file>